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9"/>
  </p:notesMasterIdLst>
  <p:sldIdLst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8FEC"/>
    <a:srgbClr val="0D1A54"/>
    <a:srgbClr val="D76F4A"/>
    <a:srgbClr val="343258"/>
    <a:srgbClr val="688F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1A95D7-E431-E5F9-C099-C71BC7841D40}" v="2" dt="2025-09-18T18:02:05.1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4E64B-D39B-4D14-808C-AAE3CB9CC6E7}" type="datetimeFigureOut"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BC8C0-395D-4C25-871D-9DA22C4EE0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9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What is Meat Institute Reporting? It's a voluntary industry benchmarking exercise administered by the Meat Institute that showcases commitment to best practices and industry progress.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BC8C0-395D-4C25-871D-9DA22C4EE05A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31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Meat Institute Reporting is a member-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led,member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-driven process that gives  packer-processors a platform to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track achievements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and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gain valuable business insights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into their operational activities, policies, or protocols in relation to the industry aggregate information. Information is self-reported by USDA establishment identification number or the equivalent (for Mexico or Canadian establishments) on the topics of food safety, people, animal welfare, environment, and more. A company can pick and choose which focus areas to report on.</a:t>
            </a:r>
            <a:endParaRPr lang="en-US" dirty="0">
              <a:solidFill>
                <a:srgbClr val="404040"/>
              </a:solidFill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6BC8C0-395D-4C25-871D-9DA22C4EE05A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727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07CE7-A2CE-18C2-610F-91D7E8B4E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7B622-EA91-4862-C34B-59407B605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7FC62-F4F5-1EBE-BC74-2B434753E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799BB-9E33-802E-6F2E-A7D098D7E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CCAB50-D089-B8F6-9B92-552844402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37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37D63-8319-56F6-4396-2C00C71E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8219FB-B837-DC36-6CB9-DE071D3C9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B119A-EDB5-F749-F42E-7F30C623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9F826-0D64-0650-1E15-134711B44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540F8-B02D-2FC3-163E-FE089AB5C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83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7590F-58D0-C9E9-B9B2-2D49ED209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08D77F-C28E-8CAC-87EC-3D8DC46FD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6F4FE-407C-6FB3-98A5-7057251B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AFBA8-876C-55D3-343E-30C7D067C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DECA0-FC22-2533-427B-19AEF7CBB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4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A02DB-CACE-9F87-DB6C-75AD8AA7D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059D5-D47E-3AEC-64C4-C231B506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14D70-F8EF-3F4B-7C6D-6EAF139B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96F31A-4DCA-1837-7A58-EF60F8B33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8351-58E7-E400-8915-4A225C15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041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C4AEC-E727-6962-4B12-5055F6C25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B0A8F-F7E4-31C1-153A-9C39E7391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DE612-3349-5703-2EA1-F57863B89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A2ED6-E0D1-6FEB-4C60-0B22B3627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12C9F8-61DE-3FD2-A0AD-B1F6608C7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0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D0EBB-4CD9-F7D0-AD8B-9BCC24C6E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BF9F4-B98D-E9FA-EB8C-70A7EFBAA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C5592-F381-2750-67E7-8857578A8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B0803-D05A-E067-5401-0FEFAAD52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CD6631-AE09-A7A0-8533-2E9BF52BC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9F7CC-6950-B089-5651-81E3F73F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94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FE11B-A508-D87D-DDFF-F4B6CA4EA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87A52-17B7-0E84-B5B6-6C222E00E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4BDC-F7B9-8EBC-361B-8D761BF8E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293462-A623-03B1-831C-F5B6E4BC8D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5267DC-D0D4-49B4-4C06-7124DB0B0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D4A4C1-43B9-872F-0165-5076C3B1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74370-13B4-597A-3022-F9628AF5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BAFC2E-3EE5-3DBB-5FFA-4D9F5FD8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83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93AB-95BB-E421-DE9C-DCBA38E7A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666B1B-ED44-1073-8E2A-8F923F11C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D4AC5-406B-7C02-94EC-D56A72C26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F0F29-EBE9-71F0-5C6E-7349DBDE2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99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44471F-46EB-6E50-3CCF-E49A4830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3CBB0-5824-F43B-EF9E-B31F9C4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64E309-5A40-5B00-9AE2-407E6B68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3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AD099-9393-1697-8700-A45DB272C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36273-9324-5FED-E126-A956BA921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5874A7-FB88-D539-9D8C-F8648E65E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25EC7-CDEF-5213-A6CE-DFA44F9F3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AB44BE-D915-EC66-6EE4-01793D5E7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4F88E-00B0-C7D6-BC17-9523248B7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14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0BB20-A250-BB9D-9993-A3870BD0D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A758C-0C8C-C5FF-4B83-55672EC49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2A865-3A7D-7B40-7D2D-B90675A85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F1B86-4B49-B472-1FB0-85675318D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E545B-E025-C26E-AD09-C617FEA57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04DE1F-B5E3-8814-2550-4D2D6A6A8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90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8E7FF7-37A4-7118-BFCB-664E3D523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6DFF7-A725-5243-BCD6-D2B400C70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32DE7-DBA9-876E-D2D9-180F7CF9F0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BDB23C-1F29-5840-A63A-3A3E1937062D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B55C1-BF9E-8C79-E435-0A0F9554E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B6E0A-E125-7299-7EC3-5A43BE16F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537F26-3023-2D4B-9532-0A41B818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56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4528C-05AA-F958-FC8F-7143BE22D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906" y="1655064"/>
            <a:ext cx="5131913" cy="2716386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7000" dirty="0">
                <a:solidFill>
                  <a:srgbClr val="5E8FEC"/>
                </a:solidFill>
                <a:latin typeface="NaN Tragedy Display TRIAL"/>
              </a:rPr>
              <a:t>Meat Institute </a:t>
            </a:r>
            <a:br>
              <a:rPr lang="en-US" sz="7000" dirty="0">
                <a:solidFill>
                  <a:srgbClr val="5E8FEC"/>
                </a:solidFill>
                <a:latin typeface="NaN Tragedy Display TRIAL"/>
              </a:rPr>
            </a:br>
            <a:r>
              <a:rPr lang="en-US" sz="7000" dirty="0">
                <a:solidFill>
                  <a:srgbClr val="5E8FEC"/>
                </a:solidFill>
                <a:latin typeface="NaN Tragedy Display TRIAL"/>
              </a:rPr>
              <a:t>Reporting</a:t>
            </a:r>
            <a:endParaRPr lang="en-US" sz="7000" dirty="0">
              <a:latin typeface="NaN Tragedy Display T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D09063-2BEF-676D-5E12-3C3AC3C744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28" t="1957" r="33328" b="1957"/>
          <a:stretch/>
        </p:blipFill>
        <p:spPr>
          <a:xfrm>
            <a:off x="5522626" y="0"/>
            <a:ext cx="6668655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180982-D049-9339-5B5A-15E169B0AA3D}"/>
              </a:ext>
            </a:extLst>
          </p:cNvPr>
          <p:cNvSpPr txBox="1"/>
          <p:nvPr/>
        </p:nvSpPr>
        <p:spPr>
          <a:xfrm>
            <a:off x="584199" y="4457854"/>
            <a:ext cx="4495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0D1A54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 member-led commitment to best practices and industry progress.</a:t>
            </a:r>
          </a:p>
        </p:txBody>
      </p:sp>
      <p:pic>
        <p:nvPicPr>
          <p:cNvPr id="4" name="Picture 3" descr="A family eating dinner together&#10;&#10;AI-generated content may be incorrect.">
            <a:extLst>
              <a:ext uri="{FF2B5EF4-FFF2-40B4-BE49-F238E27FC236}">
                <a16:creationId xmlns:a16="http://schemas.microsoft.com/office/drawing/2014/main" id="{C94F5C9E-6710-2EDE-4153-739262C008D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01" r="29273"/>
          <a:stretch/>
        </p:blipFill>
        <p:spPr>
          <a:xfrm>
            <a:off x="5522625" y="0"/>
            <a:ext cx="6669375" cy="6858000"/>
          </a:xfrm>
          <a:prstGeom prst="rect">
            <a:avLst/>
          </a:prstGeom>
        </p:spPr>
      </p:pic>
      <p:pic>
        <p:nvPicPr>
          <p:cNvPr id="7" name="Picture 6" descr="A blue circle with text&#10;&#10;AI-generated content may be incorrect.">
            <a:extLst>
              <a:ext uri="{FF2B5EF4-FFF2-40B4-BE49-F238E27FC236}">
                <a16:creationId xmlns:a16="http://schemas.microsoft.com/office/drawing/2014/main" id="{C8FED439-D89D-3583-E86F-5C2D649FA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99" y="381180"/>
            <a:ext cx="1366577" cy="1370731"/>
          </a:xfrm>
          <a:prstGeom prst="rect">
            <a:avLst/>
          </a:prstGeom>
        </p:spPr>
      </p:pic>
      <p:pic>
        <p:nvPicPr>
          <p:cNvPr id="5" name="Picture 4" descr="A group of food on a black background&#10;&#10;AI-generated content may be incorrect.">
            <a:extLst>
              <a:ext uri="{FF2B5EF4-FFF2-40B4-BE49-F238E27FC236}">
                <a16:creationId xmlns:a16="http://schemas.microsoft.com/office/drawing/2014/main" id="{8122C59D-7AC0-D2B4-FA87-C03588FCBE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586" t="5651" r="23307" b="55282"/>
          <a:stretch/>
        </p:blipFill>
        <p:spPr>
          <a:xfrm>
            <a:off x="2978757" y="120268"/>
            <a:ext cx="2667062" cy="2244989"/>
          </a:xfrm>
          <a:prstGeom prst="rect">
            <a:avLst/>
          </a:prstGeom>
        </p:spPr>
      </p:pic>
      <p:pic>
        <p:nvPicPr>
          <p:cNvPr id="6" name="Picture 5" descr="A group of food on a black background&#10;&#10;AI-generated content may be incorrect.">
            <a:extLst>
              <a:ext uri="{FF2B5EF4-FFF2-40B4-BE49-F238E27FC236}">
                <a16:creationId xmlns:a16="http://schemas.microsoft.com/office/drawing/2014/main" id="{D32A3B5B-43FC-F3CF-C1A2-C2F3F2E6364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012" t="6536" r="48881" b="71788"/>
          <a:stretch/>
        </p:blipFill>
        <p:spPr>
          <a:xfrm>
            <a:off x="-506327" y="5075665"/>
            <a:ext cx="3724218" cy="173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52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AB8035-0984-0AF0-DF1F-BA92197817C4}"/>
              </a:ext>
            </a:extLst>
          </p:cNvPr>
          <p:cNvSpPr txBox="1"/>
          <p:nvPr/>
        </p:nvSpPr>
        <p:spPr>
          <a:xfrm>
            <a:off x="486504" y="1705560"/>
            <a:ext cx="5728117" cy="46676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Meat Institute Reporting is a member-led, member-driven process that gives 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packer-processors a platform to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 track achievements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 and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 gain valuable business insights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. </a:t>
            </a:r>
          </a:p>
          <a:p>
            <a:pPr>
              <a:lnSpc>
                <a:spcPct val="150000"/>
              </a:lnSpc>
            </a:pPr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/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</a:rPr>
              <a:t>By participating, packer-processors help demonstrate the meat industry’s collective commitment to animals, humans and the planet—meeting the expectations of today’s customers and consumers.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023F2-B942-3DD1-E854-8DA9A37AE681}"/>
              </a:ext>
            </a:extLst>
          </p:cNvPr>
          <p:cNvSpPr txBox="1"/>
          <p:nvPr/>
        </p:nvSpPr>
        <p:spPr>
          <a:xfrm>
            <a:off x="486505" y="104639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E8FEC"/>
                </a:solidFill>
                <a:latin typeface="NaN Tragedy Display TRIAL" pitchFamily="2" charset="0"/>
              </a:rPr>
              <a:t>What is Meat Institute Reporting?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FDFE8E-02B0-8BF0-DB91-1E17C6803D66}"/>
              </a:ext>
            </a:extLst>
          </p:cNvPr>
          <p:cNvSpPr txBox="1"/>
          <p:nvPr/>
        </p:nvSpPr>
        <p:spPr>
          <a:xfrm>
            <a:off x="6802639" y="1046398"/>
            <a:ext cx="52857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5E8FEC"/>
                </a:solidFill>
                <a:latin typeface="NaN Tragedy Display TRIAL" pitchFamily="2" charset="0"/>
              </a:rPr>
              <a:t>What Does Reporting Cover?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51CBFD-6D2A-3C0A-DC37-973AC4D33C91}"/>
              </a:ext>
            </a:extLst>
          </p:cNvPr>
          <p:cNvSpPr txBox="1"/>
          <p:nvPr/>
        </p:nvSpPr>
        <p:spPr>
          <a:xfrm>
            <a:off x="7852505" y="1913848"/>
            <a:ext cx="491066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Food Safety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Labor &amp; Worker Safety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Animal Welfare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Environment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Health &amp; Wellness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0234843-03C5-6DDE-5C6A-E38AC37C0997}"/>
              </a:ext>
            </a:extLst>
          </p:cNvPr>
          <p:cNvCxnSpPr/>
          <p:nvPr/>
        </p:nvCxnSpPr>
        <p:spPr>
          <a:xfrm>
            <a:off x="6400800" y="1046398"/>
            <a:ext cx="0" cy="4560769"/>
          </a:xfrm>
          <a:prstGeom prst="line">
            <a:avLst/>
          </a:prstGeom>
          <a:ln w="19050">
            <a:solidFill>
              <a:srgbClr val="3432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blue circle with text&#10;&#10;AI-generated content may be incorrect.">
            <a:extLst>
              <a:ext uri="{FF2B5EF4-FFF2-40B4-BE49-F238E27FC236}">
                <a16:creationId xmlns:a16="http://schemas.microsoft.com/office/drawing/2014/main" id="{F3DAC699-3D46-49F9-B90B-CACA25E5E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077" y="5607167"/>
            <a:ext cx="1022294" cy="1025401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831C671-8B59-9C0E-AC06-1AB15CC845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065" t="6409" r="45282" b="73357"/>
          <a:stretch/>
        </p:blipFill>
        <p:spPr>
          <a:xfrm>
            <a:off x="7074240" y="1693888"/>
            <a:ext cx="905692" cy="884613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B76780-0D89-C39F-1A45-B132B021AB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938" t="5612" r="27409" b="74154"/>
          <a:stretch/>
        </p:blipFill>
        <p:spPr>
          <a:xfrm>
            <a:off x="7032738" y="2536072"/>
            <a:ext cx="861269" cy="841224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5258ACB-1D42-54A2-7F7F-3D63A55C3D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472" t="32122" r="9875" b="47644"/>
          <a:stretch/>
        </p:blipFill>
        <p:spPr>
          <a:xfrm>
            <a:off x="7118663" y="3323513"/>
            <a:ext cx="800866" cy="782228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98748EA-22E2-B5D2-E90F-B76FE3F866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582" t="4722" r="9765" b="75044"/>
          <a:stretch/>
        </p:blipFill>
        <p:spPr>
          <a:xfrm>
            <a:off x="7010526" y="4079614"/>
            <a:ext cx="905692" cy="884613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48F889-1DF7-7CD0-D515-38487D4B07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0217" t="56606" r="28130" b="23160"/>
          <a:stretch/>
        </p:blipFill>
        <p:spPr>
          <a:xfrm>
            <a:off x="7109201" y="4964227"/>
            <a:ext cx="819016" cy="7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53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3E40A3F-6F98-7894-DA2A-AEA769D3A627}"/>
              </a:ext>
            </a:extLst>
          </p:cNvPr>
          <p:cNvSpPr txBox="1"/>
          <p:nvPr/>
        </p:nvSpPr>
        <p:spPr>
          <a:xfrm>
            <a:off x="504090" y="41209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5E8FEC"/>
                </a:solidFill>
                <a:latin typeface="NaN Tragedy Display TRIAL" pitchFamily="2" charset="0"/>
              </a:rPr>
              <a:t>Why Participate?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64CAEE-0660-0486-09A5-D8B54FAA7E00}"/>
              </a:ext>
            </a:extLst>
          </p:cNvPr>
          <p:cNvSpPr txBox="1"/>
          <p:nvPr/>
        </p:nvSpPr>
        <p:spPr>
          <a:xfrm>
            <a:off x="1430218" y="1479938"/>
            <a:ext cx="989492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0D1A54"/>
                </a:solidFill>
                <a:latin typeface="Century Gothic" panose="020B0502020202020204" pitchFamily="34" charset="0"/>
              </a:rPr>
              <a:t>Gain Business Insights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Identify trends, measure progress and drive </a:t>
            </a:r>
          </a:p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continuous improvements.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>
                <a:solidFill>
                  <a:srgbClr val="0D1A54"/>
                </a:solidFill>
                <a:latin typeface="Century Gothic" panose="020B0502020202020204" pitchFamily="34" charset="0"/>
              </a:rPr>
              <a:t>Strengthen Your Practices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Benchmark performance against the industry and adopt best practices.</a:t>
            </a:r>
          </a:p>
          <a:p>
            <a:endParaRPr lang="en-US" b="1">
              <a:solidFill>
                <a:srgbClr val="343258"/>
              </a:solidFill>
              <a:latin typeface="Century Gothic" panose="020B0502020202020204" pitchFamily="34" charset="0"/>
            </a:endParaRPr>
          </a:p>
          <a:p>
            <a:r>
              <a:rPr lang="en-US" b="1">
                <a:solidFill>
                  <a:srgbClr val="0D1A54"/>
                </a:solidFill>
                <a:latin typeface="Century Gothic" panose="020B0502020202020204" pitchFamily="34" charset="0"/>
              </a:rPr>
              <a:t>Showcase Industry Leadership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Demonstrate your commitment and progress to ethical and sustainable practices in food safety, animal welfare and labor.</a:t>
            </a:r>
          </a:p>
          <a:p>
            <a:endParaRPr lang="en-US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b="1">
                <a:solidFill>
                  <a:srgbClr val="0D1A54"/>
                </a:solidFill>
                <a:latin typeface="Century Gothic" panose="020B0502020202020204" pitchFamily="34" charset="0"/>
              </a:rPr>
              <a:t>Learn from Industry Peers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Gain insights from industry leaders shaping metrics, education and innovation. The reporting portal is a knowledge hub, advancing the Meat Institute’s education plan and committee efforts to drive industry growth. </a:t>
            </a:r>
          </a:p>
          <a:p>
            <a:endParaRPr lang="en-US" b="1">
              <a:solidFill>
                <a:srgbClr val="343258"/>
              </a:solidFill>
              <a:latin typeface="Century Gothic" panose="020B0502020202020204" pitchFamily="34" charset="0"/>
            </a:endParaRPr>
          </a:p>
          <a:p>
            <a:r>
              <a:rPr lang="en-US" b="1">
                <a:solidFill>
                  <a:srgbClr val="0D1A54"/>
                </a:solidFill>
                <a:latin typeface="Century Gothic" panose="020B0502020202020204" pitchFamily="34" charset="0"/>
              </a:rPr>
              <a:t>Shape the Future of the Industry 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– Contribute to industry-wide progress and help set benchmarks for responsible protein production.</a:t>
            </a:r>
          </a:p>
        </p:txBody>
      </p:sp>
      <p:pic>
        <p:nvPicPr>
          <p:cNvPr id="2" name="Picture 1" descr="A blue circle with text&#10;&#10;AI-generated content may be incorrect.">
            <a:extLst>
              <a:ext uri="{FF2B5EF4-FFF2-40B4-BE49-F238E27FC236}">
                <a16:creationId xmlns:a16="http://schemas.microsoft.com/office/drawing/2014/main" id="{989DBF17-08CB-30A5-2FCF-69C4AD4E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077" y="5607167"/>
            <a:ext cx="1022294" cy="1025401"/>
          </a:xfrm>
          <a:prstGeom prst="rect">
            <a:avLst/>
          </a:prstGeom>
        </p:spPr>
      </p:pic>
      <p:pic>
        <p:nvPicPr>
          <p:cNvPr id="3" name="Picture 2" descr="A group of food on a black background&#10;&#10;AI-generated content may be incorrect.">
            <a:extLst>
              <a:ext uri="{FF2B5EF4-FFF2-40B4-BE49-F238E27FC236}">
                <a16:creationId xmlns:a16="http://schemas.microsoft.com/office/drawing/2014/main" id="{541C36A5-AE11-008D-7869-E060FD9636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909" t="28025" r="47233" b="43696"/>
          <a:stretch/>
        </p:blipFill>
        <p:spPr>
          <a:xfrm>
            <a:off x="8630619" y="-300977"/>
            <a:ext cx="3701513" cy="2965025"/>
          </a:xfrm>
          <a:prstGeom prst="rect">
            <a:avLst/>
          </a:prstGeom>
        </p:spPr>
      </p:pic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5E3AD84-3C0C-4572-5A3E-620D23320F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101" t="56319" r="82246" b="23447"/>
          <a:stretch/>
        </p:blipFill>
        <p:spPr>
          <a:xfrm>
            <a:off x="504090" y="1331450"/>
            <a:ext cx="905692" cy="884613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7BAC1D-C1FA-2716-F06D-6D01B5C71E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94" t="33306" r="84053" b="46460"/>
          <a:stretch/>
        </p:blipFill>
        <p:spPr>
          <a:xfrm>
            <a:off x="479390" y="2143913"/>
            <a:ext cx="905692" cy="884613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F86639A-3F4D-44E7-F0F0-BD7FA466B5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653" t="57088" r="44694" b="22678"/>
          <a:stretch/>
        </p:blipFill>
        <p:spPr>
          <a:xfrm>
            <a:off x="485063" y="3001283"/>
            <a:ext cx="1050136" cy="1025695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B6FC0BE-7A46-4FAB-246C-864F74B8B7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322" t="57521" r="63025" b="22245"/>
          <a:stretch/>
        </p:blipFill>
        <p:spPr>
          <a:xfrm>
            <a:off x="398319" y="3897980"/>
            <a:ext cx="1154316" cy="1127451"/>
          </a:xfrm>
          <a:prstGeom prst="rect">
            <a:avLst/>
          </a:prstGeom>
        </p:spPr>
      </p:pic>
      <p:pic>
        <p:nvPicPr>
          <p:cNvPr id="16" name="Picture 1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5C8E211-4312-3662-DAEF-9DED647783F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18" t="7927" r="83629" b="71839"/>
          <a:stretch/>
        </p:blipFill>
        <p:spPr>
          <a:xfrm>
            <a:off x="388660" y="4903680"/>
            <a:ext cx="1111648" cy="108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080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16535C-3DE6-38CC-C3F8-634CE30C345A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D1A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13A750-93EF-FD25-1057-756953BDCABD}"/>
              </a:ext>
            </a:extLst>
          </p:cNvPr>
          <p:cNvGrpSpPr/>
          <p:nvPr/>
        </p:nvGrpSpPr>
        <p:grpSpPr>
          <a:xfrm>
            <a:off x="671687" y="548704"/>
            <a:ext cx="10240710" cy="5256231"/>
            <a:chOff x="671687" y="690944"/>
            <a:chExt cx="10240710" cy="52562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43AC5E-42F6-D471-AAE1-1A08342520DC}"/>
                </a:ext>
              </a:extLst>
            </p:cNvPr>
            <p:cNvSpPr txBox="1"/>
            <p:nvPr/>
          </p:nvSpPr>
          <p:spPr>
            <a:xfrm>
              <a:off x="671687" y="690944"/>
              <a:ext cx="529934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rgbClr val="5E8FEC"/>
                  </a:solidFill>
                  <a:latin typeface="NaN Tragedy Display TRIAL" pitchFamily="2" charset="0"/>
                </a:rPr>
                <a:t>How Does It work?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FE9819-9D30-267A-F4CB-138D5F9EACD0}"/>
                </a:ext>
              </a:extLst>
            </p:cNvPr>
            <p:cNvSpPr txBox="1"/>
            <p:nvPr/>
          </p:nvSpPr>
          <p:spPr>
            <a:xfrm>
              <a:off x="1148220" y="1826798"/>
              <a:ext cx="9764177" cy="40318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rgbClr val="D76F4A"/>
                  </a:solidFill>
                  <a:latin typeface="Century Gothic" panose="020B0502020202020204" pitchFamily="34" charset="0"/>
                </a:rPr>
                <a:t>Sign Up &amp; Access Reporting </a:t>
              </a:r>
            </a:p>
            <a:p>
              <a:endParaRPr lang="en-US" sz="1600" b="1">
                <a:solidFill>
                  <a:srgbClr val="D76F4A"/>
                </a:solidFill>
                <a:latin typeface="Century Gothic" panose="020B0502020202020204" pitchFamily="34" charset="0"/>
              </a:endParaRPr>
            </a:p>
            <a:p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600" b="1">
                  <a:solidFill>
                    <a:srgbClr val="D76F4A"/>
                  </a:solidFill>
                  <a:latin typeface="Century Gothic" panose="020B0502020202020204" pitchFamily="34" charset="0"/>
                </a:rPr>
                <a:t>Select Applicable Metrics </a:t>
              </a:r>
            </a:p>
            <a:p>
              <a:endParaRPr lang="en-US" sz="1600" b="1">
                <a:solidFill>
                  <a:srgbClr val="D76F4A"/>
                </a:solidFill>
                <a:latin typeface="Century Gothic" panose="020B0502020202020204" pitchFamily="34" charset="0"/>
              </a:endParaRPr>
            </a:p>
            <a:p>
              <a:endParaRPr lang="en-US" sz="1600" b="1">
                <a:solidFill>
                  <a:srgbClr val="D76F4A"/>
                </a:solidFill>
                <a:latin typeface="Century Gothic" panose="020B0502020202020204" pitchFamily="34" charset="0"/>
              </a:endParaRPr>
            </a:p>
            <a:p>
              <a:r>
                <a:rPr lang="en-US" sz="1600" b="1">
                  <a:solidFill>
                    <a:srgbClr val="D76F4A"/>
                  </a:solidFill>
                  <a:latin typeface="Century Gothic" panose="020B0502020202020204" pitchFamily="34" charset="0"/>
                </a:rPr>
                <a:t>Use Available Resources </a:t>
              </a:r>
            </a:p>
            <a:p>
              <a:endParaRPr lang="en-US" sz="1600" b="1">
                <a:solidFill>
                  <a:srgbClr val="D76F4A"/>
                </a:solidFill>
                <a:latin typeface="Century Gothic" panose="020B0502020202020204" pitchFamily="34" charset="0"/>
              </a:endParaRPr>
            </a:p>
            <a:p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600" b="1">
                  <a:solidFill>
                    <a:srgbClr val="D76F4A"/>
                  </a:solidFill>
                  <a:latin typeface="Century Gothic" panose="020B0502020202020204" pitchFamily="34" charset="0"/>
                </a:rPr>
                <a:t>Submit Your Data </a:t>
              </a:r>
            </a:p>
            <a:p>
              <a:endParaRPr lang="en-US" sz="1600" b="1">
                <a:solidFill>
                  <a:srgbClr val="D76F4A"/>
                </a:solidFill>
                <a:latin typeface="Century Gothic" panose="020B0502020202020204" pitchFamily="34" charset="0"/>
              </a:endParaRPr>
            </a:p>
            <a:p>
              <a:endParaRPr lang="en-US" sz="1600" b="1">
                <a:solidFill>
                  <a:srgbClr val="D76F4A"/>
                </a:solidFill>
                <a:latin typeface="Century Gothic" panose="020B0502020202020204" pitchFamily="34" charset="0"/>
              </a:endParaRPr>
            </a:p>
            <a:p>
              <a:r>
                <a:rPr lang="en-US" sz="1600" b="1">
                  <a:solidFill>
                    <a:srgbClr val="D76F4A"/>
                  </a:solidFill>
                  <a:latin typeface="Century Gothic" panose="020B0502020202020204" pitchFamily="34" charset="0"/>
                </a:rPr>
                <a:t>Gain Insights &amp; Benchmark Performance</a:t>
              </a:r>
            </a:p>
            <a:p>
              <a:endParaRPr lang="en-US" sz="1600" b="1">
                <a:solidFill>
                  <a:srgbClr val="D76F4A"/>
                </a:solidFill>
                <a:latin typeface="Century Gothic" panose="020B0502020202020204" pitchFamily="34" charset="0"/>
              </a:endParaRPr>
            </a:p>
            <a:p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endParaRPr>
            </a:p>
            <a:p>
              <a:r>
                <a:rPr lang="en-US" sz="1600" b="1">
                  <a:solidFill>
                    <a:srgbClr val="D76F4A"/>
                  </a:solidFill>
                  <a:latin typeface="Century Gothic" panose="020B0502020202020204" pitchFamily="34" charset="0"/>
                </a:rPr>
                <a:t>Contribute to Industry-Wide Progress 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A1FD53-F7C3-9EED-F7A6-C18DBA914157}"/>
                </a:ext>
              </a:extLst>
            </p:cNvPr>
            <p:cNvSpPr txBox="1"/>
            <p:nvPr/>
          </p:nvSpPr>
          <p:spPr>
            <a:xfrm>
              <a:off x="707039" y="1605547"/>
              <a:ext cx="647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>
                  <a:solidFill>
                    <a:srgbClr val="D76F4A"/>
                  </a:solidFill>
                  <a:latin typeface="NaN Tragedy Display TRIAL" pitchFamily="2" charset="0"/>
                </a:rPr>
                <a:t>1.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114E06-8A9E-1EF4-F32A-FC6AB72E3D31}"/>
                </a:ext>
              </a:extLst>
            </p:cNvPr>
            <p:cNvSpPr txBox="1"/>
            <p:nvPr/>
          </p:nvSpPr>
          <p:spPr>
            <a:xfrm>
              <a:off x="707038" y="2280314"/>
              <a:ext cx="647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>
                  <a:solidFill>
                    <a:srgbClr val="D76F4A"/>
                  </a:solidFill>
                  <a:latin typeface="NaN Tragedy Display TRIAL" pitchFamily="2" charset="0"/>
                </a:rPr>
                <a:t>2.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A1D7FB7-C847-9009-58B1-522DDF4F1DC4}"/>
                </a:ext>
              </a:extLst>
            </p:cNvPr>
            <p:cNvSpPr txBox="1"/>
            <p:nvPr/>
          </p:nvSpPr>
          <p:spPr>
            <a:xfrm>
              <a:off x="707037" y="3002867"/>
              <a:ext cx="647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>
                  <a:solidFill>
                    <a:srgbClr val="D76F4A"/>
                  </a:solidFill>
                  <a:latin typeface="NaN Tragedy Display TRIAL" pitchFamily="2" charset="0"/>
                </a:rPr>
                <a:t>3.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4E8D1B-A486-1F49-A0B7-1BD239246734}"/>
                </a:ext>
              </a:extLst>
            </p:cNvPr>
            <p:cNvSpPr txBox="1"/>
            <p:nvPr/>
          </p:nvSpPr>
          <p:spPr>
            <a:xfrm>
              <a:off x="671687" y="3725420"/>
              <a:ext cx="647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>
                  <a:solidFill>
                    <a:srgbClr val="D76F4A"/>
                  </a:solidFill>
                  <a:latin typeface="NaN Tragedy Display TRIAL" pitchFamily="2" charset="0"/>
                </a:rPr>
                <a:t>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D777CA-796D-30F6-29B4-F000FB11F667}"/>
                </a:ext>
              </a:extLst>
            </p:cNvPr>
            <p:cNvSpPr txBox="1"/>
            <p:nvPr/>
          </p:nvSpPr>
          <p:spPr>
            <a:xfrm>
              <a:off x="707037" y="4455181"/>
              <a:ext cx="647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>
                  <a:solidFill>
                    <a:srgbClr val="D76F4A"/>
                  </a:solidFill>
                  <a:latin typeface="NaN Tragedy Display TRIAL" pitchFamily="2" charset="0"/>
                </a:rPr>
                <a:t>5.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45F5B1-844E-9D92-654F-16978F91EC4B}"/>
                </a:ext>
              </a:extLst>
            </p:cNvPr>
            <p:cNvSpPr txBox="1"/>
            <p:nvPr/>
          </p:nvSpPr>
          <p:spPr>
            <a:xfrm>
              <a:off x="681567" y="5177734"/>
              <a:ext cx="64765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>
                  <a:solidFill>
                    <a:srgbClr val="D76F4A"/>
                  </a:solidFill>
                  <a:latin typeface="NaN Tragedy Display TRIAL" pitchFamily="2" charset="0"/>
                </a:rPr>
                <a:t>6.</a:t>
              </a:r>
            </a:p>
          </p:txBody>
        </p:sp>
      </p:grpSp>
      <p:pic>
        <p:nvPicPr>
          <p:cNvPr id="2" name="Picture 1" descr="A blue circle with text&#10;&#10;AI-generated content may be incorrect.">
            <a:extLst>
              <a:ext uri="{FF2B5EF4-FFF2-40B4-BE49-F238E27FC236}">
                <a16:creationId xmlns:a16="http://schemas.microsoft.com/office/drawing/2014/main" id="{61AEFB9C-D6BE-5142-787D-B45633DE4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9" y="5854463"/>
            <a:ext cx="847113" cy="849688"/>
          </a:xfrm>
          <a:prstGeom prst="rect">
            <a:avLst/>
          </a:prstGeom>
        </p:spPr>
      </p:pic>
      <p:pic>
        <p:nvPicPr>
          <p:cNvPr id="3" name="Picture 2" descr="A qr code with a blue circle around it&#10;&#10;AI-generated content may be incorrect.">
            <a:extLst>
              <a:ext uri="{FF2B5EF4-FFF2-40B4-BE49-F238E27FC236}">
                <a16:creationId xmlns:a16="http://schemas.microsoft.com/office/drawing/2014/main" id="{869AE9B1-AC6D-DA9E-11C0-2BE56855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7434" y="1481918"/>
            <a:ext cx="3894164" cy="38941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C244BE-BBE5-C4D6-20EC-A05D5081DA84}"/>
              </a:ext>
            </a:extLst>
          </p:cNvPr>
          <p:cNvSpPr txBox="1"/>
          <p:nvPr/>
        </p:nvSpPr>
        <p:spPr>
          <a:xfrm>
            <a:off x="6936705" y="542989"/>
            <a:ext cx="50184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5E8FEC"/>
                </a:solidFill>
                <a:latin typeface="NaN Tragedy Display TRIAL" pitchFamily="2" charset="0"/>
              </a:rPr>
              <a:t>Take the Next Step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BE8AEC-0B3A-493B-777C-C8C50098603E}"/>
              </a:ext>
            </a:extLst>
          </p:cNvPr>
          <p:cNvSpPr txBox="1"/>
          <p:nvPr/>
        </p:nvSpPr>
        <p:spPr>
          <a:xfrm>
            <a:off x="6106516" y="558976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5E8FEC"/>
                </a:solidFill>
                <a:latin typeface="Century Gothic" panose="020B0502020202020204" pitchFamily="34" charset="0"/>
              </a:rPr>
              <a:t>For more information, visit:  </a:t>
            </a:r>
          </a:p>
          <a:p>
            <a:pPr algn="ctr"/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www.meatinstitute.org/reporting</a:t>
            </a: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or contact Kristi Block at </a:t>
            </a:r>
            <a:r>
              <a:rPr lang="en-US" sz="1600" u="sng" dirty="0">
                <a:solidFill>
                  <a:schemeClr val="bg1"/>
                </a:solidFill>
                <a:latin typeface="Century Gothic" panose="020B0502020202020204" pitchFamily="34" charset="0"/>
              </a:rPr>
              <a:t>kblock@meatinstitute.org</a:t>
            </a:r>
          </a:p>
        </p:txBody>
      </p:sp>
      <p:pic>
        <p:nvPicPr>
          <p:cNvPr id="4" name="Picture 3" descr="A group of food on a black background&#10;&#10;AI-generated content may be incorrect.">
            <a:extLst>
              <a:ext uri="{FF2B5EF4-FFF2-40B4-BE49-F238E27FC236}">
                <a16:creationId xmlns:a16="http://schemas.microsoft.com/office/drawing/2014/main" id="{A629D379-D274-9CB4-3968-6E9DDF340E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586" t="5651" r="23307" b="55282"/>
          <a:stretch/>
        </p:blipFill>
        <p:spPr>
          <a:xfrm>
            <a:off x="3699027" y="2232748"/>
            <a:ext cx="2471283" cy="208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39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2b7801b-3da3-4ad1-878e-2b566b8edc51" xsi:nil="true"/>
    <lcf76f155ced4ddcb4097134ff3c332f xmlns="3118b3f8-f091-41ae-adc9-4b5224712e2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2A0FAC561C6B468FBF7784CDB2460C" ma:contentTypeVersion="14" ma:contentTypeDescription="Create a new document." ma:contentTypeScope="" ma:versionID="a88072beca7eb4370fad1f7ca65f276a">
  <xsd:schema xmlns:xsd="http://www.w3.org/2001/XMLSchema" xmlns:xs="http://www.w3.org/2001/XMLSchema" xmlns:p="http://schemas.microsoft.com/office/2006/metadata/properties" xmlns:ns2="3118b3f8-f091-41ae-adc9-4b5224712e26" xmlns:ns3="12b7801b-3da3-4ad1-878e-2b566b8edc51" targetNamespace="http://schemas.microsoft.com/office/2006/metadata/properties" ma:root="true" ma:fieldsID="8e5dccfe2315726adc6db961f3f2c4cd" ns2:_="" ns3:_="">
    <xsd:import namespace="3118b3f8-f091-41ae-adc9-4b5224712e26"/>
    <xsd:import namespace="12b7801b-3da3-4ad1-878e-2b566b8edc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8b3f8-f091-41ae-adc9-4b5224712e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f581553-dd24-45c9-83c2-52eb17b9c0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b7801b-3da3-4ad1-878e-2b566b8edc51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7a174d7-6a98-44c5-a79b-44e189e0012e}" ma:internalName="TaxCatchAll" ma:showField="CatchAllData" ma:web="12b7801b-3da3-4ad1-878e-2b566b8edc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40F75A-9CBE-4D1C-863C-70FACA4117E1}">
  <ds:schemaRefs>
    <ds:schemaRef ds:uri="http://schemas.microsoft.com/office/2006/metadata/properties"/>
    <ds:schemaRef ds:uri="http://schemas.microsoft.com/office/infopath/2007/PartnerControls"/>
    <ds:schemaRef ds:uri="dfa6e815-dab1-495a-b02b-557a8c01e9d8"/>
    <ds:schemaRef ds:uri="ae6bceb4-f52a-410e-8336-e840a5df6fcd"/>
    <ds:schemaRef ds:uri="94c00559-0182-46ae-89f9-2b90e6758953"/>
    <ds:schemaRef ds:uri="eddf9759-875a-4c29-85d6-951a135e47c5"/>
    <ds:schemaRef ds:uri="12b7801b-3da3-4ad1-878e-2b566b8edc51"/>
    <ds:schemaRef ds:uri="3118b3f8-f091-41ae-adc9-4b5224712e26"/>
  </ds:schemaRefs>
</ds:datastoreItem>
</file>

<file path=customXml/itemProps2.xml><?xml version="1.0" encoding="utf-8"?>
<ds:datastoreItem xmlns:ds="http://schemas.openxmlformats.org/officeDocument/2006/customXml" ds:itemID="{D8C50A85-588D-4296-A736-0AAFC3B957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18b3f8-f091-41ae-adc9-4b5224712e26"/>
    <ds:schemaRef ds:uri="12b7801b-3da3-4ad1-878e-2b566b8edc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56D6544-BBE1-4572-9B56-9176836C0A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269</Words>
  <Application>Microsoft Office PowerPoint</Application>
  <PresentationFormat>Widescreen</PresentationFormat>
  <Paragraphs>57</Paragraphs>
  <Slides>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Meat Institute  Reporting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Isaacs</dc:creator>
  <cp:lastModifiedBy>Kristi Block</cp:lastModifiedBy>
  <cp:revision>69</cp:revision>
  <dcterms:created xsi:type="dcterms:W3CDTF">2025-04-15T18:12:01Z</dcterms:created>
  <dcterms:modified xsi:type="dcterms:W3CDTF">2025-11-25T14:31:43Z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0x010100892A0FAC561C6B468FBF7784CDB2460C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